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3" r:id="rId1"/>
  </p:sldMasterIdLst>
  <p:notesMasterIdLst>
    <p:notesMasterId r:id="rId20"/>
  </p:notesMasterIdLst>
  <p:sldIdLst>
    <p:sldId id="256" r:id="rId2"/>
    <p:sldId id="272" r:id="rId3"/>
    <p:sldId id="259" r:id="rId4"/>
    <p:sldId id="271" r:id="rId5"/>
    <p:sldId id="260" r:id="rId6"/>
    <p:sldId id="261" r:id="rId7"/>
    <p:sldId id="267" r:id="rId8"/>
    <p:sldId id="262" r:id="rId9"/>
    <p:sldId id="268" r:id="rId10"/>
    <p:sldId id="269" r:id="rId11"/>
    <p:sldId id="263" r:id="rId12"/>
    <p:sldId id="264" r:id="rId13"/>
    <p:sldId id="265" r:id="rId14"/>
    <p:sldId id="270" r:id="rId15"/>
    <p:sldId id="266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8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D81D31-3ABB-4C73-AB0F-C19007F8A7FD}" type="datetime1">
              <a:rPr lang="en-US"/>
              <a:pPr/>
              <a:t>11/27/12</a:t>
            </a:fld>
            <a:endParaRPr lang="en-US"/>
          </a:p>
        </p:txBody>
      </p:sp>
      <p:sp>
        <p:nvSpPr>
          <p:cNvPr id="36868" name="Placeholder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5104A9-41B2-41A7-89BD-D9D87F0131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25D3A8A-DD12-46EF-B53E-8C61BF44BCA9}" type="datetimeFigureOut">
              <a:rPr lang="en-US"/>
              <a:pPr/>
              <a:t>11/27/12</a:t>
            </a:fld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0A8A4E-9648-4AFA-A4FE-A0A313542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ACBAC-3AA8-4710-AF0E-B349DDC8D5DA}" type="datetimeFigureOut">
              <a:rPr lang="en-US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08835-1489-438A-9346-BC2D5092D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1461C7-6B26-4555-94DF-044377F889F6}" type="datetimeFigureOut">
              <a:rPr lang="en-US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F9CA8-22C5-4DF4-AC06-78178643DE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F7F845-A8CD-44BC-B2A2-AD1D3642724F}" type="datetimeFigureOut">
              <a:rPr lang="en-US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D4A1E-E1C9-4A9B-8103-E9C64AD3B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63FFB-668D-412D-835E-42DCEA1ADF11}" type="datetimeFigureOut">
              <a:rPr lang="en-US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7612C-63DD-443E-B811-FDDCE07EE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305B5E-FA2B-4700-A654-0B462972D324}" type="datetimeFigureOut">
              <a:rPr lang="en-US"/>
              <a:pPr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970E2-48BF-48AF-8B55-C00B0922B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A11EB0-A8FD-4717-AE75-13E4F820BD1B}" type="datetimeFigureOut">
              <a:rPr lang="en-US"/>
              <a:pPr/>
              <a:t>11/27/12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CD82-F70F-461F-8961-12ED95645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4D2E9-5DFA-4160-BB87-DDEE20BBACEA}" type="datetimeFigureOut">
              <a:rPr lang="en-US"/>
              <a:pPr/>
              <a:t>11/27/12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FD24A-03ED-4C84-9F85-BD78A3A96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B2C46-AF37-4FFB-9B31-2FA82A8E6C8A}" type="datetimeFigureOut">
              <a:rPr lang="en-US"/>
              <a:pPr/>
              <a:t>11/27/12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9EB1F-A6FB-4D95-9130-5221993398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30E9E-0C1E-4923-BF3B-E773F46E5A6E}" type="datetimeFigureOut">
              <a:rPr lang="en-US"/>
              <a:pPr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3C673-AB74-4EDE-95D5-73DE26F220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11866E-EE96-4854-A3DA-25479A0E90F1}" type="datetimeFigureOut">
              <a:rPr lang="en-US"/>
              <a:pPr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B597E-276D-4E96-8303-B0E21AC95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59EFEBB-A3FA-4A18-B773-FE7B6CFB35E3}" type="datetimeFigureOut">
              <a:rPr lang="en-US"/>
              <a:pPr/>
              <a:t>11/27/12</a:t>
            </a:fld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8A1ECA-A8B5-47A7-841D-F3B9CE773B7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4059238"/>
            <a:ext cx="6400800" cy="15938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charset="2"/>
              <a:buNone/>
            </a:pPr>
            <a:r>
              <a:rPr lang="en-US" sz="3000">
                <a:solidFill>
                  <a:srgbClr val="898989"/>
                </a:solidFill>
              </a:rPr>
              <a:t>Title: 6.1 Formation of Sedimentary Rocks</a:t>
            </a:r>
          </a:p>
          <a:p>
            <a:pPr marL="0" indent="0" algn="ctr">
              <a:lnSpc>
                <a:spcPct val="80000"/>
              </a:lnSpc>
              <a:buFont typeface="Wingdings" charset="2"/>
              <a:buNone/>
            </a:pPr>
            <a:r>
              <a:rPr lang="en-US" sz="3000">
                <a:solidFill>
                  <a:srgbClr val="898989"/>
                </a:solidFill>
              </a:rPr>
              <a:t>Page #: 36</a:t>
            </a:r>
          </a:p>
          <a:p>
            <a:pPr marL="0" indent="0" algn="ctr">
              <a:lnSpc>
                <a:spcPct val="80000"/>
              </a:lnSpc>
              <a:buFont typeface="Wingdings" charset="2"/>
              <a:buNone/>
            </a:pPr>
            <a:r>
              <a:rPr lang="en-US" sz="3000">
                <a:solidFill>
                  <a:srgbClr val="898989"/>
                </a:solidFill>
              </a:rPr>
              <a:t>Date: 11/28/2012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mail.colonial.net/~hkaiter/science%20images/Old_Man_before_af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09800"/>
            <a:ext cx="45339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066800" y="1676400"/>
            <a:ext cx="689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Old Man in the Mountain, NH.  Face fell off due to weathering by gravity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Weathering and Erosion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/>
              <a:t>2 Step Process to Transport Sediments</a:t>
            </a:r>
            <a:r>
              <a:rPr lang="en-US"/>
              <a:t>:</a:t>
            </a:r>
          </a:p>
          <a:p>
            <a:pPr lvl="1"/>
            <a:r>
              <a:rPr lang="en-US"/>
              <a:t>1) Weathering breaks rocks</a:t>
            </a:r>
          </a:p>
          <a:p>
            <a:pPr lvl="1"/>
            <a:r>
              <a:rPr lang="en-US"/>
              <a:t>2) Erosion carries sediments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Weathering and Erosion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/>
              <a:t>Deposition</a:t>
            </a:r>
            <a:r>
              <a:rPr lang="en-US"/>
              <a:t>:  When transported sediments are deposited on the ground or sink to the bottom of a body of water.</a:t>
            </a:r>
          </a:p>
          <a:p>
            <a:r>
              <a:rPr lang="en-US" u="sng"/>
              <a:t>Rule</a:t>
            </a:r>
            <a:r>
              <a:rPr lang="en-US"/>
              <a:t>:  </a:t>
            </a:r>
            <a:r>
              <a:rPr lang="en-US" u="sng"/>
              <a:t>Largest grains </a:t>
            </a:r>
            <a:r>
              <a:rPr lang="en-US"/>
              <a:t>will settle to </a:t>
            </a:r>
            <a:r>
              <a:rPr lang="en-US" u="sng"/>
              <a:t>bottom</a:t>
            </a:r>
            <a:r>
              <a:rPr lang="en-US"/>
              <a:t>.                     </a:t>
            </a:r>
            <a:r>
              <a:rPr lang="en-US" u="sng"/>
              <a:t>Smallest grains </a:t>
            </a:r>
            <a:r>
              <a:rPr lang="en-US"/>
              <a:t>will remain on </a:t>
            </a:r>
            <a:r>
              <a:rPr lang="en-US" u="sng"/>
              <a:t>top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Weathering and Erosion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/>
              <a:t>Energy of Transporting Agents</a:t>
            </a:r>
            <a:r>
              <a:rPr lang="en-US"/>
              <a:t>:  </a:t>
            </a:r>
          </a:p>
          <a:p>
            <a:pPr lvl="1"/>
            <a:r>
              <a:rPr lang="en-US" u="sng"/>
              <a:t>Fast moving water</a:t>
            </a:r>
            <a:r>
              <a:rPr lang="en-US"/>
              <a:t> will transport large particles better than slow moving water.</a:t>
            </a:r>
          </a:p>
          <a:p>
            <a:pPr lvl="1"/>
            <a:r>
              <a:rPr lang="en-US"/>
              <a:t>As water slows down, large particles will settle out first, then medium sized particles, then small particles.</a:t>
            </a:r>
          </a:p>
          <a:p>
            <a:pPr lvl="1"/>
            <a:endParaRPr lang="en-US"/>
          </a:p>
          <a:p>
            <a:pPr lvl="1"/>
            <a:r>
              <a:rPr lang="en-US" u="sng"/>
              <a:t>Result: </a:t>
            </a:r>
            <a:r>
              <a:rPr lang="en-US"/>
              <a:t>Different sized particles will be sorted into layers.</a:t>
            </a:r>
            <a:endParaRPr lang="en-US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coolgeography.co.uk/A-level/AQA/Year%2012/Cold%20environs/Fluvioglacial/Fluvioglacial%20sedi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00200"/>
            <a:ext cx="478313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381000" y="2057400"/>
            <a:ext cx="31003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Sediment sorted by size.</a:t>
            </a:r>
          </a:p>
          <a:p>
            <a:r>
              <a:rPr lang="en-US">
                <a:latin typeface="Calibri" charset="0"/>
              </a:rPr>
              <a:t>Largest sediments are on the </a:t>
            </a:r>
          </a:p>
          <a:p>
            <a:r>
              <a:rPr lang="en-US">
                <a:latin typeface="Calibri" charset="0"/>
              </a:rPr>
              <a:t>Bottom.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Weathering and Erosion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/>
              <a:t>Energy of Transporting Agents</a:t>
            </a:r>
            <a:r>
              <a:rPr lang="en-US"/>
              <a:t>:  </a:t>
            </a:r>
          </a:p>
          <a:p>
            <a:pPr lvl="1"/>
            <a:r>
              <a:rPr lang="en-US" u="sng"/>
              <a:t>Wind</a:t>
            </a:r>
            <a:r>
              <a:rPr lang="en-US"/>
              <a:t> can only carry fine grains – creates dunes.</a:t>
            </a:r>
          </a:p>
          <a:p>
            <a:pPr lvl="1"/>
            <a:endParaRPr lang="en-US" u="sng"/>
          </a:p>
          <a:p>
            <a:pPr lvl="1"/>
            <a:r>
              <a:rPr lang="en-US" u="sng"/>
              <a:t>Glaciers</a:t>
            </a:r>
            <a:r>
              <a:rPr lang="en-US"/>
              <a:t> can carry just about anything so deposits will be </a:t>
            </a:r>
            <a:r>
              <a:rPr lang="en-US" u="sng"/>
              <a:t>mixed</a:t>
            </a:r>
            <a:r>
              <a:rPr lang="en-US"/>
              <a:t> and </a:t>
            </a:r>
            <a:r>
              <a:rPr lang="en-US" u="sng"/>
              <a:t>not layered.</a:t>
            </a:r>
            <a:r>
              <a:rPr lang="en-US"/>
              <a:t>  </a:t>
            </a:r>
            <a:endParaRPr lang="en-US" u="sng"/>
          </a:p>
          <a:p>
            <a:pPr>
              <a:buFont typeface="Wingdings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Weathering and Erosion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/>
              <a:t>Lithification</a:t>
            </a:r>
            <a:r>
              <a:rPr lang="en-US"/>
              <a:t>:  The chemical and physical processes that transform sediments into sedimentary rocks.</a:t>
            </a:r>
          </a:p>
          <a:p>
            <a:pPr lvl="1"/>
            <a:r>
              <a:rPr lang="en-US"/>
              <a:t>Sediments are transported </a:t>
            </a:r>
            <a:r>
              <a:rPr lang="en-US" u="sng"/>
              <a:t>downhill</a:t>
            </a:r>
            <a:r>
              <a:rPr lang="en-US"/>
              <a:t> end up in valleys or ocean basins.</a:t>
            </a:r>
          </a:p>
          <a:p>
            <a:pPr lvl="1"/>
            <a:r>
              <a:rPr lang="en-US"/>
              <a:t>Sediments become covered by other sediments.</a:t>
            </a:r>
          </a:p>
          <a:p>
            <a:pPr lvl="1"/>
            <a:r>
              <a:rPr lang="en-US"/>
              <a:t>Bottom layers are subjected to </a:t>
            </a:r>
            <a:r>
              <a:rPr lang="en-US" u="sng"/>
              <a:t>increasing temperature and pressure</a:t>
            </a:r>
            <a:r>
              <a:rPr lang="en-US"/>
              <a:t> causing lithification.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Weathering and Erosion</a:t>
            </a:r>
          </a:p>
        </p:txBody>
      </p:sp>
      <p:cxnSp>
        <p:nvCxnSpPr>
          <p:cNvPr id="55300" name="AutoShape 4"/>
          <p:cNvCxnSpPr>
            <a:cxnSpLocks noChangeShapeType="1"/>
          </p:cNvCxnSpPr>
          <p:nvPr/>
        </p:nvCxnSpPr>
        <p:spPr bwMode="auto">
          <a:xfrm>
            <a:off x="3200400" y="2438400"/>
            <a:ext cx="1828800" cy="281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01" name="AutoShape 5"/>
          <p:cNvCxnSpPr>
            <a:cxnSpLocks noChangeShapeType="1"/>
          </p:cNvCxnSpPr>
          <p:nvPr/>
        </p:nvCxnSpPr>
        <p:spPr bwMode="auto">
          <a:xfrm flipV="1">
            <a:off x="5029200" y="2514600"/>
            <a:ext cx="1752600" cy="274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02" name="AutoShape 6"/>
          <p:cNvCxnSpPr>
            <a:cxnSpLocks noChangeShapeType="1"/>
          </p:cNvCxnSpPr>
          <p:nvPr/>
        </p:nvCxnSpPr>
        <p:spPr bwMode="auto">
          <a:xfrm>
            <a:off x="4495800" y="44196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03" name="AutoShape 7"/>
          <p:cNvCxnSpPr>
            <a:cxnSpLocks noChangeShapeType="1"/>
          </p:cNvCxnSpPr>
          <p:nvPr/>
        </p:nvCxnSpPr>
        <p:spPr bwMode="auto">
          <a:xfrm>
            <a:off x="3962400" y="3657600"/>
            <a:ext cx="2057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04" name="AutoShape 8"/>
          <p:cNvCxnSpPr>
            <a:cxnSpLocks noChangeShapeType="1"/>
          </p:cNvCxnSpPr>
          <p:nvPr/>
        </p:nvCxnSpPr>
        <p:spPr bwMode="auto">
          <a:xfrm>
            <a:off x="3581400" y="2971800"/>
            <a:ext cx="2895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3886200" y="3124200"/>
            <a:ext cx="228600" cy="2286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4038600" y="3276600"/>
            <a:ext cx="228600" cy="2286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4191000" y="3429000"/>
            <a:ext cx="228600" cy="2286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4343400" y="3124200"/>
            <a:ext cx="228600" cy="2286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4495800" y="3276600"/>
            <a:ext cx="228600" cy="2286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4648200" y="3429000"/>
            <a:ext cx="228600" cy="2286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4876800" y="3124200"/>
            <a:ext cx="228600" cy="2286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5105400" y="3429000"/>
            <a:ext cx="228600" cy="2286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4953000" y="3276600"/>
            <a:ext cx="304800" cy="2286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5486400" y="3124200"/>
            <a:ext cx="228600" cy="2286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5562600" y="3276600"/>
            <a:ext cx="228600" cy="2286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5715000" y="3429000"/>
            <a:ext cx="228600" cy="228600"/>
          </a:xfrm>
          <a:prstGeom prst="su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4267200" y="38100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8" name="AutoShape 22"/>
          <p:cNvSpPr>
            <a:spLocks noChangeArrowheads="1"/>
          </p:cNvSpPr>
          <p:nvPr/>
        </p:nvSpPr>
        <p:spPr bwMode="auto">
          <a:xfrm>
            <a:off x="4419600" y="39624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9" name="AutoShape 23"/>
          <p:cNvSpPr>
            <a:spLocks noChangeArrowheads="1"/>
          </p:cNvSpPr>
          <p:nvPr/>
        </p:nvSpPr>
        <p:spPr bwMode="auto">
          <a:xfrm>
            <a:off x="4572000" y="41148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0" name="AutoShape 24"/>
          <p:cNvSpPr>
            <a:spLocks noChangeArrowheads="1"/>
          </p:cNvSpPr>
          <p:nvPr/>
        </p:nvSpPr>
        <p:spPr bwMode="auto">
          <a:xfrm>
            <a:off x="4648200" y="38100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1" name="AutoShape 25"/>
          <p:cNvSpPr>
            <a:spLocks noChangeArrowheads="1"/>
          </p:cNvSpPr>
          <p:nvPr/>
        </p:nvSpPr>
        <p:spPr bwMode="auto">
          <a:xfrm>
            <a:off x="4724400" y="42672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2" name="AutoShape 26"/>
          <p:cNvSpPr>
            <a:spLocks noChangeArrowheads="1"/>
          </p:cNvSpPr>
          <p:nvPr/>
        </p:nvSpPr>
        <p:spPr bwMode="auto">
          <a:xfrm>
            <a:off x="4800600" y="39624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auto">
          <a:xfrm>
            <a:off x="4953000" y="41148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4" name="AutoShape 28"/>
          <p:cNvSpPr>
            <a:spLocks noChangeArrowheads="1"/>
          </p:cNvSpPr>
          <p:nvPr/>
        </p:nvSpPr>
        <p:spPr bwMode="auto">
          <a:xfrm>
            <a:off x="5105400" y="38100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5" name="AutoShape 29"/>
          <p:cNvSpPr>
            <a:spLocks noChangeArrowheads="1"/>
          </p:cNvSpPr>
          <p:nvPr/>
        </p:nvSpPr>
        <p:spPr bwMode="auto">
          <a:xfrm>
            <a:off x="5105400" y="42672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6" name="AutoShape 30"/>
          <p:cNvSpPr>
            <a:spLocks noChangeArrowheads="1"/>
          </p:cNvSpPr>
          <p:nvPr/>
        </p:nvSpPr>
        <p:spPr bwMode="auto">
          <a:xfrm>
            <a:off x="5257800" y="39624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7" name="AutoShape 31"/>
          <p:cNvSpPr>
            <a:spLocks noChangeArrowheads="1"/>
          </p:cNvSpPr>
          <p:nvPr/>
        </p:nvSpPr>
        <p:spPr bwMode="auto">
          <a:xfrm>
            <a:off x="5410200" y="41148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8" name="AutoShape 32"/>
          <p:cNvSpPr>
            <a:spLocks noChangeArrowheads="1"/>
          </p:cNvSpPr>
          <p:nvPr/>
        </p:nvSpPr>
        <p:spPr bwMode="auto">
          <a:xfrm>
            <a:off x="5562600" y="38100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9" name="Oval 33"/>
          <p:cNvSpPr>
            <a:spLocks noChangeArrowheads="1"/>
          </p:cNvSpPr>
          <p:nvPr/>
        </p:nvSpPr>
        <p:spPr bwMode="auto">
          <a:xfrm>
            <a:off x="4648200" y="4495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2" name="Oval 36"/>
          <p:cNvSpPr>
            <a:spLocks noChangeArrowheads="1"/>
          </p:cNvSpPr>
          <p:nvPr/>
        </p:nvSpPr>
        <p:spPr bwMode="auto">
          <a:xfrm>
            <a:off x="4800600" y="4648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3" name="Oval 37"/>
          <p:cNvSpPr>
            <a:spLocks noChangeArrowheads="1"/>
          </p:cNvSpPr>
          <p:nvPr/>
        </p:nvSpPr>
        <p:spPr bwMode="auto">
          <a:xfrm>
            <a:off x="4953000" y="4800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4" name="Oval 38"/>
          <p:cNvSpPr>
            <a:spLocks noChangeArrowheads="1"/>
          </p:cNvSpPr>
          <p:nvPr/>
        </p:nvSpPr>
        <p:spPr bwMode="auto">
          <a:xfrm>
            <a:off x="5105400" y="4953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5" name="Oval 39"/>
          <p:cNvSpPr>
            <a:spLocks noChangeArrowheads="1"/>
          </p:cNvSpPr>
          <p:nvPr/>
        </p:nvSpPr>
        <p:spPr bwMode="auto">
          <a:xfrm>
            <a:off x="4953000" y="4495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6" name="Oval 40"/>
          <p:cNvSpPr>
            <a:spLocks noChangeArrowheads="1"/>
          </p:cNvSpPr>
          <p:nvPr/>
        </p:nvSpPr>
        <p:spPr bwMode="auto">
          <a:xfrm>
            <a:off x="5029200" y="4572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7" name="Oval 41"/>
          <p:cNvSpPr>
            <a:spLocks noChangeArrowheads="1"/>
          </p:cNvSpPr>
          <p:nvPr/>
        </p:nvSpPr>
        <p:spPr bwMode="auto">
          <a:xfrm>
            <a:off x="5181600" y="4495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8" name="Oval 42"/>
          <p:cNvSpPr>
            <a:spLocks noChangeArrowheads="1"/>
          </p:cNvSpPr>
          <p:nvPr/>
        </p:nvSpPr>
        <p:spPr bwMode="auto">
          <a:xfrm>
            <a:off x="5029200" y="4724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9" name="Oval 43"/>
          <p:cNvSpPr>
            <a:spLocks noChangeArrowheads="1"/>
          </p:cNvSpPr>
          <p:nvPr/>
        </p:nvSpPr>
        <p:spPr bwMode="auto">
          <a:xfrm>
            <a:off x="5105400" y="4648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0" name="Oval 44"/>
          <p:cNvSpPr>
            <a:spLocks noChangeArrowheads="1"/>
          </p:cNvSpPr>
          <p:nvPr/>
        </p:nvSpPr>
        <p:spPr bwMode="auto">
          <a:xfrm>
            <a:off x="4800600" y="4495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1" name="Oval 45"/>
          <p:cNvSpPr>
            <a:spLocks noChangeArrowheads="1"/>
          </p:cNvSpPr>
          <p:nvPr/>
        </p:nvSpPr>
        <p:spPr bwMode="auto">
          <a:xfrm>
            <a:off x="5105400" y="4648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2" name="Oval 46"/>
          <p:cNvSpPr>
            <a:spLocks noChangeArrowheads="1"/>
          </p:cNvSpPr>
          <p:nvPr/>
        </p:nvSpPr>
        <p:spPr bwMode="auto">
          <a:xfrm>
            <a:off x="4953000" y="4876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3" name="Oval 47"/>
          <p:cNvSpPr>
            <a:spLocks noChangeArrowheads="1"/>
          </p:cNvSpPr>
          <p:nvPr/>
        </p:nvSpPr>
        <p:spPr bwMode="auto">
          <a:xfrm>
            <a:off x="4953000" y="4800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4" name="Oval 48"/>
          <p:cNvSpPr>
            <a:spLocks noChangeArrowheads="1"/>
          </p:cNvSpPr>
          <p:nvPr/>
        </p:nvSpPr>
        <p:spPr bwMode="auto">
          <a:xfrm>
            <a:off x="4876800" y="4572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5" name="Oval 49"/>
          <p:cNvSpPr>
            <a:spLocks noChangeArrowheads="1"/>
          </p:cNvSpPr>
          <p:nvPr/>
        </p:nvSpPr>
        <p:spPr bwMode="auto">
          <a:xfrm>
            <a:off x="5181600" y="4572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6" name="Oval 50"/>
          <p:cNvSpPr>
            <a:spLocks noChangeArrowheads="1"/>
          </p:cNvSpPr>
          <p:nvPr/>
        </p:nvSpPr>
        <p:spPr bwMode="auto">
          <a:xfrm>
            <a:off x="4876800" y="4648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7" name="Oval 51"/>
          <p:cNvSpPr>
            <a:spLocks noChangeArrowheads="1"/>
          </p:cNvSpPr>
          <p:nvPr/>
        </p:nvSpPr>
        <p:spPr bwMode="auto">
          <a:xfrm>
            <a:off x="4800600" y="4648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8" name="Oval 52"/>
          <p:cNvSpPr>
            <a:spLocks noChangeArrowheads="1"/>
          </p:cNvSpPr>
          <p:nvPr/>
        </p:nvSpPr>
        <p:spPr bwMode="auto">
          <a:xfrm>
            <a:off x="5029200" y="4953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9" name="Oval 53"/>
          <p:cNvSpPr>
            <a:spLocks noChangeArrowheads="1"/>
          </p:cNvSpPr>
          <p:nvPr/>
        </p:nvSpPr>
        <p:spPr bwMode="auto">
          <a:xfrm>
            <a:off x="5105400" y="4800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50" name="Oval 54"/>
          <p:cNvSpPr>
            <a:spLocks noChangeArrowheads="1"/>
          </p:cNvSpPr>
          <p:nvPr/>
        </p:nvSpPr>
        <p:spPr bwMode="auto">
          <a:xfrm>
            <a:off x="5029200" y="4800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51" name="Oval 55"/>
          <p:cNvSpPr>
            <a:spLocks noChangeArrowheads="1"/>
          </p:cNvSpPr>
          <p:nvPr/>
        </p:nvSpPr>
        <p:spPr bwMode="auto">
          <a:xfrm>
            <a:off x="4953000" y="4648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52" name="Oval 56"/>
          <p:cNvSpPr>
            <a:spLocks noChangeArrowheads="1"/>
          </p:cNvSpPr>
          <p:nvPr/>
        </p:nvSpPr>
        <p:spPr bwMode="auto">
          <a:xfrm>
            <a:off x="4876800" y="4724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53" name="Oval 57"/>
          <p:cNvSpPr>
            <a:spLocks noChangeArrowheads="1"/>
          </p:cNvSpPr>
          <p:nvPr/>
        </p:nvSpPr>
        <p:spPr bwMode="auto">
          <a:xfrm>
            <a:off x="4800600" y="4495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54" name="Oval 58"/>
          <p:cNvSpPr>
            <a:spLocks noChangeArrowheads="1"/>
          </p:cNvSpPr>
          <p:nvPr/>
        </p:nvSpPr>
        <p:spPr bwMode="auto">
          <a:xfrm>
            <a:off x="5029200" y="4876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55" name="Oval 59"/>
          <p:cNvSpPr>
            <a:spLocks noChangeArrowheads="1"/>
          </p:cNvSpPr>
          <p:nvPr/>
        </p:nvSpPr>
        <p:spPr bwMode="auto">
          <a:xfrm>
            <a:off x="5029200" y="4495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56" name="Oval 60"/>
          <p:cNvSpPr>
            <a:spLocks noChangeArrowheads="1"/>
          </p:cNvSpPr>
          <p:nvPr/>
        </p:nvSpPr>
        <p:spPr bwMode="auto">
          <a:xfrm>
            <a:off x="4876800" y="4800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57" name="Oval 61"/>
          <p:cNvSpPr>
            <a:spLocks noChangeArrowheads="1"/>
          </p:cNvSpPr>
          <p:nvPr/>
        </p:nvSpPr>
        <p:spPr bwMode="auto">
          <a:xfrm>
            <a:off x="4953000" y="4953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58" name="Oval 62"/>
          <p:cNvSpPr>
            <a:spLocks noChangeArrowheads="1"/>
          </p:cNvSpPr>
          <p:nvPr/>
        </p:nvSpPr>
        <p:spPr bwMode="auto">
          <a:xfrm>
            <a:off x="4876800" y="4953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59" name="Oval 63"/>
          <p:cNvSpPr>
            <a:spLocks noChangeArrowheads="1"/>
          </p:cNvSpPr>
          <p:nvPr/>
        </p:nvSpPr>
        <p:spPr bwMode="auto">
          <a:xfrm>
            <a:off x="4953000" y="5029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60" name="Oval 64"/>
          <p:cNvSpPr>
            <a:spLocks noChangeArrowheads="1"/>
          </p:cNvSpPr>
          <p:nvPr/>
        </p:nvSpPr>
        <p:spPr bwMode="auto">
          <a:xfrm>
            <a:off x="5029200" y="5105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61" name="Oval 65"/>
          <p:cNvSpPr>
            <a:spLocks noChangeArrowheads="1"/>
          </p:cNvSpPr>
          <p:nvPr/>
        </p:nvSpPr>
        <p:spPr bwMode="auto">
          <a:xfrm>
            <a:off x="5029200" y="5029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62" name="Oval 66"/>
          <p:cNvSpPr>
            <a:spLocks noChangeArrowheads="1"/>
          </p:cNvSpPr>
          <p:nvPr/>
        </p:nvSpPr>
        <p:spPr bwMode="auto">
          <a:xfrm>
            <a:off x="5105400" y="4648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63" name="Oval 67"/>
          <p:cNvSpPr>
            <a:spLocks noChangeArrowheads="1"/>
          </p:cNvSpPr>
          <p:nvPr/>
        </p:nvSpPr>
        <p:spPr bwMode="auto">
          <a:xfrm>
            <a:off x="5105400" y="4648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64" name="Oval 68"/>
          <p:cNvSpPr>
            <a:spLocks noChangeArrowheads="1"/>
          </p:cNvSpPr>
          <p:nvPr/>
        </p:nvSpPr>
        <p:spPr bwMode="auto">
          <a:xfrm>
            <a:off x="5105400" y="4800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65" name="Oval 69"/>
          <p:cNvSpPr>
            <a:spLocks noChangeArrowheads="1"/>
          </p:cNvSpPr>
          <p:nvPr/>
        </p:nvSpPr>
        <p:spPr bwMode="auto">
          <a:xfrm>
            <a:off x="4724400" y="4724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66" name="Oval 70"/>
          <p:cNvSpPr>
            <a:spLocks noChangeArrowheads="1"/>
          </p:cNvSpPr>
          <p:nvPr/>
        </p:nvSpPr>
        <p:spPr bwMode="auto">
          <a:xfrm>
            <a:off x="4724400" y="4572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67" name="Oval 71"/>
          <p:cNvSpPr>
            <a:spLocks noChangeArrowheads="1"/>
          </p:cNvSpPr>
          <p:nvPr/>
        </p:nvSpPr>
        <p:spPr bwMode="auto">
          <a:xfrm>
            <a:off x="4800600" y="4800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68" name="Oval 72"/>
          <p:cNvSpPr>
            <a:spLocks noChangeArrowheads="1"/>
          </p:cNvSpPr>
          <p:nvPr/>
        </p:nvSpPr>
        <p:spPr bwMode="auto">
          <a:xfrm>
            <a:off x="4876800" y="4876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69" name="Oval 73"/>
          <p:cNvSpPr>
            <a:spLocks noChangeArrowheads="1"/>
          </p:cNvSpPr>
          <p:nvPr/>
        </p:nvSpPr>
        <p:spPr bwMode="auto">
          <a:xfrm>
            <a:off x="5181600" y="4800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70" name="Oval 74"/>
          <p:cNvSpPr>
            <a:spLocks noChangeArrowheads="1"/>
          </p:cNvSpPr>
          <p:nvPr/>
        </p:nvSpPr>
        <p:spPr bwMode="auto">
          <a:xfrm>
            <a:off x="5105400" y="4876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71" name="Oval 75"/>
          <p:cNvSpPr>
            <a:spLocks noChangeArrowheads="1"/>
          </p:cNvSpPr>
          <p:nvPr/>
        </p:nvSpPr>
        <p:spPr bwMode="auto">
          <a:xfrm>
            <a:off x="5181600" y="4876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72" name="Oval 76"/>
          <p:cNvSpPr>
            <a:spLocks noChangeArrowheads="1"/>
          </p:cNvSpPr>
          <p:nvPr/>
        </p:nvSpPr>
        <p:spPr bwMode="auto">
          <a:xfrm>
            <a:off x="5181600" y="4648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73" name="Oval 77"/>
          <p:cNvSpPr>
            <a:spLocks noChangeArrowheads="1"/>
          </p:cNvSpPr>
          <p:nvPr/>
        </p:nvSpPr>
        <p:spPr bwMode="auto">
          <a:xfrm>
            <a:off x="4572000" y="4419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74" name="Oval 78"/>
          <p:cNvSpPr>
            <a:spLocks noChangeArrowheads="1"/>
          </p:cNvSpPr>
          <p:nvPr/>
        </p:nvSpPr>
        <p:spPr bwMode="auto">
          <a:xfrm>
            <a:off x="4724400" y="4648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75" name="Oval 79"/>
          <p:cNvSpPr>
            <a:spLocks noChangeArrowheads="1"/>
          </p:cNvSpPr>
          <p:nvPr/>
        </p:nvSpPr>
        <p:spPr bwMode="auto">
          <a:xfrm>
            <a:off x="5105400" y="4724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5376" name="Oval 80"/>
          <p:cNvSpPr>
            <a:spLocks noChangeArrowheads="1"/>
          </p:cNvSpPr>
          <p:nvPr/>
        </p:nvSpPr>
        <p:spPr bwMode="auto">
          <a:xfrm>
            <a:off x="5181600" y="4724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77" name="Oval 81"/>
          <p:cNvSpPr>
            <a:spLocks noChangeArrowheads="1"/>
          </p:cNvSpPr>
          <p:nvPr/>
        </p:nvSpPr>
        <p:spPr bwMode="auto">
          <a:xfrm>
            <a:off x="5257800" y="4724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78" name="Oval 82"/>
          <p:cNvSpPr>
            <a:spLocks noChangeArrowheads="1"/>
          </p:cNvSpPr>
          <p:nvPr/>
        </p:nvSpPr>
        <p:spPr bwMode="auto">
          <a:xfrm>
            <a:off x="4800600" y="4724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79" name="Oval 83"/>
          <p:cNvSpPr>
            <a:spLocks noChangeArrowheads="1"/>
          </p:cNvSpPr>
          <p:nvPr/>
        </p:nvSpPr>
        <p:spPr bwMode="auto">
          <a:xfrm>
            <a:off x="4953000" y="4724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80" name="Oval 84"/>
          <p:cNvSpPr>
            <a:spLocks noChangeArrowheads="1"/>
          </p:cNvSpPr>
          <p:nvPr/>
        </p:nvSpPr>
        <p:spPr bwMode="auto">
          <a:xfrm>
            <a:off x="5257800" y="4648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81" name="Oval 85"/>
          <p:cNvSpPr>
            <a:spLocks noChangeArrowheads="1"/>
          </p:cNvSpPr>
          <p:nvPr/>
        </p:nvSpPr>
        <p:spPr bwMode="auto">
          <a:xfrm>
            <a:off x="5257800" y="4572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82" name="Oval 86"/>
          <p:cNvSpPr>
            <a:spLocks noChangeArrowheads="1"/>
          </p:cNvSpPr>
          <p:nvPr/>
        </p:nvSpPr>
        <p:spPr bwMode="auto">
          <a:xfrm>
            <a:off x="5334000" y="4572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83" name="Oval 87"/>
          <p:cNvSpPr>
            <a:spLocks noChangeArrowheads="1"/>
          </p:cNvSpPr>
          <p:nvPr/>
        </p:nvSpPr>
        <p:spPr bwMode="auto">
          <a:xfrm>
            <a:off x="5029200" y="4648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84" name="AutoShape 88"/>
          <p:cNvSpPr>
            <a:spLocks noChangeArrowheads="1"/>
          </p:cNvSpPr>
          <p:nvPr/>
        </p:nvSpPr>
        <p:spPr bwMode="auto">
          <a:xfrm>
            <a:off x="3581400" y="48006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86" name="AutoShape 90"/>
          <p:cNvSpPr>
            <a:spLocks noChangeArrowheads="1"/>
          </p:cNvSpPr>
          <p:nvPr/>
        </p:nvSpPr>
        <p:spPr bwMode="auto">
          <a:xfrm>
            <a:off x="2819400" y="36576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88" name="Rectangle 92"/>
          <p:cNvSpPr>
            <a:spLocks noChangeArrowheads="1"/>
          </p:cNvSpPr>
          <p:nvPr/>
        </p:nvSpPr>
        <p:spPr bwMode="auto">
          <a:xfrm>
            <a:off x="457200" y="3581400"/>
            <a:ext cx="2154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Layered Sediments</a:t>
            </a:r>
          </a:p>
        </p:txBody>
      </p:sp>
      <p:sp>
        <p:nvSpPr>
          <p:cNvPr id="55389" name="Rectangle 93"/>
          <p:cNvSpPr>
            <a:spLocks noChangeArrowheads="1"/>
          </p:cNvSpPr>
          <p:nvPr/>
        </p:nvSpPr>
        <p:spPr bwMode="auto">
          <a:xfrm>
            <a:off x="1219200" y="472440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Sedimentary Rock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Weathering and Erosion</a:t>
            </a:r>
          </a:p>
        </p:txBody>
      </p:sp>
      <p:sp>
        <p:nvSpPr>
          <p:cNvPr id="102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229600" cy="4114800"/>
          </a:xfrm>
        </p:spPr>
        <p:txBody>
          <a:bodyPr/>
          <a:lstStyle/>
          <a:p>
            <a:pPr marL="609600" indent="-609600"/>
            <a:r>
              <a:rPr lang="en-US" u="sng"/>
              <a:t>Lithification</a:t>
            </a:r>
            <a:r>
              <a:rPr lang="en-US"/>
              <a:t>:  2 Parts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n-US" u="sng"/>
              <a:t>Compaction</a:t>
            </a:r>
            <a:r>
              <a:rPr lang="en-US"/>
              <a:t>: Weight of overlying sediments forces bottom sediments closer together.</a:t>
            </a:r>
          </a:p>
          <a:p>
            <a:pPr marL="990600" lvl="1" indent="-533400">
              <a:buFont typeface="Times" charset="0"/>
              <a:buChar char="•"/>
            </a:pPr>
            <a:r>
              <a:rPr lang="en-US" i="1"/>
              <a:t>Spaces between grains allows room for ground water or oil</a:t>
            </a:r>
            <a:r>
              <a:rPr lang="en-US"/>
              <a:t>.</a:t>
            </a:r>
          </a:p>
          <a:p>
            <a:pPr marL="990600" lvl="1" indent="-533400">
              <a:buFont typeface="Arial" charset="0"/>
              <a:buAutoNum type="arabicPeriod"/>
            </a:pPr>
            <a:endParaRPr lang="en-US"/>
          </a:p>
          <a:p>
            <a:pPr marL="990600" lvl="1" indent="-533400">
              <a:buFont typeface="Arial" charset="0"/>
              <a:buAutoNum type="arabicPeriod" startAt="2"/>
            </a:pPr>
            <a:r>
              <a:rPr lang="en-US" u="sng"/>
              <a:t>Cementation</a:t>
            </a:r>
            <a:r>
              <a:rPr lang="en-US"/>
              <a:t>:  Mineral growth between grains glues sediments together into a solid rock.</a:t>
            </a:r>
          </a:p>
          <a:p>
            <a:pPr marL="990600" lvl="1" indent="-533400">
              <a:buFont typeface="Times" charset="0"/>
              <a:buChar char="•"/>
            </a:pPr>
            <a:r>
              <a:rPr lang="en-US" i="1"/>
              <a:t>Calcite or Iron Oxide is glue - precipitates out of ground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Objective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Students will be able to sequence the formation of sedimentary rocks.</a:t>
            </a:r>
          </a:p>
          <a:p>
            <a:r>
              <a:rPr lang="en-US"/>
              <a:t>Explain the process of lithification.</a:t>
            </a:r>
          </a:p>
          <a:p>
            <a:r>
              <a:rPr lang="en-US"/>
              <a:t>Describe the features of sedimentary rocks. </a:t>
            </a:r>
            <a:endParaRPr lang="en-US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Word of the Day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/>
              <a:t>Texture</a:t>
            </a:r>
            <a:r>
              <a:rPr lang="en-US"/>
              <a:t>:  The physical appearance or feel of a rock.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Formation of Sedimentary Rocks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/>
              <a:t>***Main Idea***</a:t>
            </a:r>
            <a:r>
              <a:rPr lang="en-US"/>
              <a:t>:  Sediments produced by weathering and erosion form sedimentary rocks through the process of </a:t>
            </a:r>
            <a:r>
              <a:rPr lang="en-US" u="sng"/>
              <a:t>lithification</a:t>
            </a:r>
            <a:r>
              <a:rPr lang="en-US"/>
              <a:t>. </a:t>
            </a:r>
            <a:endParaRPr lang="en-US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Weathering and Erosion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/>
              <a:t>Sediments</a:t>
            </a:r>
            <a:r>
              <a:rPr lang="en-US"/>
              <a:t>: Small pieces of rocks that are moved and deposited by water, wind, glaciers and gravity.</a:t>
            </a:r>
          </a:p>
          <a:p>
            <a:pPr lvl="1"/>
            <a:r>
              <a:rPr lang="en-US"/>
              <a:t>Sediments may become glued together to create rocks.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Weathering and Erosion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r>
              <a:rPr lang="en-US" u="sng"/>
              <a:t>Weathering</a:t>
            </a:r>
            <a:r>
              <a:rPr lang="en-US"/>
              <a:t>: There are 2 kinds:</a:t>
            </a:r>
          </a:p>
          <a:p>
            <a:pPr lvl="1"/>
            <a:r>
              <a:rPr lang="en-US" u="sng"/>
              <a:t>Chemical</a:t>
            </a:r>
            <a:r>
              <a:rPr lang="en-US"/>
              <a:t>:  When minerals in rock are dissolved or chemically changed. (Acid rain)</a:t>
            </a:r>
          </a:p>
          <a:p>
            <a:pPr lvl="1"/>
            <a:r>
              <a:rPr lang="en-US" u="sng"/>
              <a:t>Physical</a:t>
            </a:r>
            <a:r>
              <a:rPr lang="en-US"/>
              <a:t>:  When minerals in a rock remain unchanged, but get broken.</a:t>
            </a:r>
          </a:p>
          <a:p>
            <a:pPr lvl="1">
              <a:buFont typeface="Wingdings" charset="2"/>
              <a:buNone/>
            </a:pPr>
            <a:endParaRPr lang="en-US" u="sng"/>
          </a:p>
          <a:p>
            <a:pPr lvl="1">
              <a:buFont typeface="Wingdings" charset="2"/>
              <a:buNone/>
            </a:pPr>
            <a:r>
              <a:rPr lang="en-US"/>
              <a:t>Chemical and Physical Weathering may occur together.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stevekluge.com/geoscience/images/cleopatrasidebysid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1219200"/>
            <a:ext cx="5168900" cy="4525963"/>
          </a:xfrm>
        </p:spPr>
      </p:pic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52400" y="1371600"/>
            <a:ext cx="30718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Cleopatra’s Needle.  </a:t>
            </a:r>
          </a:p>
          <a:p>
            <a:r>
              <a:rPr lang="en-US">
                <a:latin typeface="Calibri" charset="0"/>
              </a:rPr>
              <a:t>Before photo on right.</a:t>
            </a:r>
          </a:p>
          <a:p>
            <a:r>
              <a:rPr lang="en-US">
                <a:latin typeface="Calibri" charset="0"/>
              </a:rPr>
              <a:t>After photo on left.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Writing has been washed away</a:t>
            </a:r>
          </a:p>
          <a:p>
            <a:r>
              <a:rPr lang="en-US">
                <a:latin typeface="Calibri" charset="0"/>
              </a:rPr>
              <a:t>By chemical weathering.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Weathering and Erosion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/>
              <a:t>Erosion</a:t>
            </a:r>
            <a:r>
              <a:rPr lang="en-US"/>
              <a:t>:  The removal and transport of sediment (always moves down hill.)</a:t>
            </a:r>
          </a:p>
          <a:p>
            <a:pPr lvl="1"/>
            <a:r>
              <a:rPr lang="en-US" u="sng"/>
              <a:t>There are 4 agents (causes) of erosion</a:t>
            </a:r>
            <a:r>
              <a:rPr lang="en-US"/>
              <a:t>:</a:t>
            </a:r>
          </a:p>
          <a:p>
            <a:pPr lvl="2"/>
            <a:r>
              <a:rPr lang="en-US" u="sng"/>
              <a:t>Wind</a:t>
            </a:r>
          </a:p>
          <a:p>
            <a:pPr lvl="2"/>
            <a:r>
              <a:rPr lang="en-US" u="sng"/>
              <a:t>Moving Water</a:t>
            </a:r>
          </a:p>
          <a:p>
            <a:pPr lvl="2"/>
            <a:r>
              <a:rPr lang="en-US" u="sng"/>
              <a:t>Gravity</a:t>
            </a:r>
          </a:p>
          <a:p>
            <a:pPr lvl="2"/>
            <a:r>
              <a:rPr lang="en-US" u="sng"/>
              <a:t>Glaciers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Sand Dunes, Mui Ne, Viet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http://libraryphoto.cr.usgs.gov/htmllib/btch481/btch481j/btch481z/btch481/awc009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124200"/>
            <a:ext cx="55070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28600" y="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Sand dunes, deposited by wind.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1066800" y="42672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Mixed deposit left by glacier.</a:t>
            </a:r>
          </a:p>
        </p:txBody>
      </p:sp>
      <p:pic>
        <p:nvPicPr>
          <p:cNvPr id="21509" name="Picture 6" descr="http://serc.carleton.edu/images/eyesinthesky2/week6/meander_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685800"/>
            <a:ext cx="3625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5105400" y="152400"/>
            <a:ext cx="294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Sediments deposited by river.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2004:Templates:Presentations:Designs:Textured</Template>
  <TotalTime>118</TotalTime>
  <Words>445</Words>
  <Application>Microsoft Office PowerPoint</Application>
  <PresentationFormat>On-screen Show (4:3)</PresentationFormat>
  <Paragraphs>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ＭＳ Ｐゴシック</vt:lpstr>
      <vt:lpstr>Arial</vt:lpstr>
      <vt:lpstr>Wingdings</vt:lpstr>
      <vt:lpstr>Times</vt:lpstr>
      <vt:lpstr>Textured</vt:lpstr>
      <vt:lpstr>Table of Contents</vt:lpstr>
      <vt:lpstr>Objective</vt:lpstr>
      <vt:lpstr>Word of the Day </vt:lpstr>
      <vt:lpstr>Formation of Sedimentary Rocks</vt:lpstr>
      <vt:lpstr>Weathering and Erosion</vt:lpstr>
      <vt:lpstr>Weathering and Erosion</vt:lpstr>
      <vt:lpstr>PowerPoint Presentation</vt:lpstr>
      <vt:lpstr>Weathering and Erosion</vt:lpstr>
      <vt:lpstr>PowerPoint Presentation</vt:lpstr>
      <vt:lpstr>PowerPoint Presentation</vt:lpstr>
      <vt:lpstr>Weathering and Erosion</vt:lpstr>
      <vt:lpstr>Weathering and Erosion</vt:lpstr>
      <vt:lpstr>Weathering and Erosion</vt:lpstr>
      <vt:lpstr>PowerPoint Presentation</vt:lpstr>
      <vt:lpstr>Weathering and Erosion</vt:lpstr>
      <vt:lpstr>Weathering and Erosion</vt:lpstr>
      <vt:lpstr>Weathering and Erosion</vt:lpstr>
      <vt:lpstr>Weathering and Erosion</vt:lpstr>
    </vt:vector>
  </TitlesOfParts>
  <Company>EHS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Contents</dc:title>
  <dc:creator>lshih</dc:creator>
  <cp:lastModifiedBy>John Tobin</cp:lastModifiedBy>
  <cp:revision>7</cp:revision>
  <dcterms:created xsi:type="dcterms:W3CDTF">2012-11-27T14:50:21Z</dcterms:created>
  <dcterms:modified xsi:type="dcterms:W3CDTF">2012-11-28T00:50:42Z</dcterms:modified>
</cp:coreProperties>
</file>